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1" r:id="rId1"/>
  </p:sldMasterIdLst>
  <p:notesMasterIdLst>
    <p:notesMasterId r:id="rId14"/>
  </p:notesMasterIdLst>
  <p:handoutMasterIdLst>
    <p:handoutMasterId r:id="rId15"/>
  </p:handoutMasterIdLst>
  <p:sldIdLst>
    <p:sldId id="443" r:id="rId2"/>
    <p:sldId id="526" r:id="rId3"/>
    <p:sldId id="510" r:id="rId4"/>
    <p:sldId id="519" r:id="rId5"/>
    <p:sldId id="511" r:id="rId6"/>
    <p:sldId id="530" r:id="rId7"/>
    <p:sldId id="527" r:id="rId8"/>
    <p:sldId id="522" r:id="rId9"/>
    <p:sldId id="514" r:id="rId10"/>
    <p:sldId id="531" r:id="rId11"/>
    <p:sldId id="533" r:id="rId12"/>
    <p:sldId id="450" r:id="rId13"/>
  </p:sldIdLst>
  <p:sldSz cx="9144000" cy="6858000" type="screen4x3"/>
  <p:notesSz cx="6794500" cy="9982200"/>
  <p:defaultTextStyle>
    <a:defPPr>
      <a:defRPr lang="bg-BG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4D1"/>
    <a:srgbClr val="FFFFCC"/>
    <a:srgbClr val="FFEEB7"/>
    <a:srgbClr val="FFF2C9"/>
    <a:srgbClr val="FFDC6D"/>
    <a:srgbClr val="FFF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66" autoAdjust="0"/>
    <p:restoredTop sz="89784" autoAdjust="0"/>
  </p:normalViewPr>
  <p:slideViewPr>
    <p:cSldViewPr>
      <p:cViewPr>
        <p:scale>
          <a:sx n="89" d="100"/>
          <a:sy n="89" d="100"/>
        </p:scale>
        <p:origin x="-1554" y="-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27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2945024" cy="4996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7891" y="4"/>
            <a:ext cx="2945024" cy="4996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41B12D-17A2-4961-9838-3643FBB025ED}" type="datetimeFigureOut">
              <a:rPr lang="bg-BG" smtClean="0"/>
              <a:pPr/>
              <a:t>29.1.2018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80937"/>
            <a:ext cx="2945024" cy="4996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7891" y="9480937"/>
            <a:ext cx="2945024" cy="4996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11DD54-8397-494B-A303-5BBDF9AD2BD8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67535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2945024" cy="4996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7891" y="4"/>
            <a:ext cx="2945024" cy="4996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F4E0C89-AA3B-4D6B-AF29-59E0BF57E6B6}" type="datetimeFigureOut">
              <a:rPr lang="bg-BG"/>
              <a:pPr>
                <a:defRPr/>
              </a:pPr>
              <a:t>29.1.2018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49300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bg-BG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36" y="4741269"/>
            <a:ext cx="5436235" cy="449222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bg-BG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80937"/>
            <a:ext cx="2945024" cy="4996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7891" y="9480937"/>
            <a:ext cx="2945024" cy="4996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CF2C75B-C0D5-446E-A8EE-652B794D6761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2635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9D5142-F740-4265-A14C-6270D43DC2E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24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F2C75B-C0D5-446E-A8EE-652B794D6761}" type="slidenum">
              <a:rPr lang="bg-BG" smtClean="0"/>
              <a:pPr>
                <a:defRPr/>
              </a:pPr>
              <a:t>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19441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F2C75B-C0D5-446E-A8EE-652B794D6761}" type="slidenum">
              <a:rPr lang="bg-BG" smtClean="0"/>
              <a:pPr>
                <a:defRPr/>
              </a:pPr>
              <a:t>12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8428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F6FC6">
                  <a:tint val="20000"/>
                </a:srgbClr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>
              <a:solidFill>
                <a:srgbClr val="DBF5F9">
                  <a:shade val="50000"/>
                </a:srgb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44213AF-26F6-41FA-8D85-E2C5388D6E58}" type="datetimeFigureOut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1/29/2018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BBC35B-A44B-4119-B8DA-DE9E3DFADA20}" type="slidenum">
              <a:rPr lang="en-US" smtClean="0">
                <a:solidFill>
                  <a:srgbClr val="DBF5F9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2" r:id="rId1"/>
    <p:sldLayoutId id="2147484163" r:id="rId2"/>
    <p:sldLayoutId id="2147484164" r:id="rId3"/>
    <p:sldLayoutId id="2147484165" r:id="rId4"/>
    <p:sldLayoutId id="2147484166" r:id="rId5"/>
    <p:sldLayoutId id="2147484167" r:id="rId6"/>
    <p:sldLayoutId id="2147484168" r:id="rId7"/>
    <p:sldLayoutId id="2147484169" r:id="rId8"/>
    <p:sldLayoutId id="2147484170" r:id="rId9"/>
    <p:sldLayoutId id="2147484171" r:id="rId10"/>
    <p:sldLayoutId id="2147484172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628800"/>
            <a:ext cx="7973416" cy="3888432"/>
          </a:xfrm>
        </p:spPr>
        <p:txBody>
          <a:bodyPr>
            <a:noAutofit/>
          </a:bodyPr>
          <a:lstStyle/>
          <a:p>
            <a:pPr algn="ctr"/>
            <a:r>
              <a:rPr lang="bg-BG" sz="2800" b="1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bg-BG" sz="2800" b="1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sz="2800" b="1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bg-BG" sz="2800" b="1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sz="2800" b="1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bg-BG" sz="28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егионални </a:t>
            </a:r>
            <a:r>
              <a:rPr lang="bg-BG" sz="2800" b="1" dirty="0" err="1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прединвестиционни</a:t>
            </a:r>
            <a:r>
              <a:rPr lang="bg-BG" sz="28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проучвания</a:t>
            </a:r>
            <a:r>
              <a:rPr lang="en-US" sz="28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sz="28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bg-BG" sz="2800" b="1" dirty="0" err="1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</a:t>
            </a:r>
            <a:r>
              <a:rPr lang="bg-BG" sz="28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14 административни области и формуляри за кандидатстване за финансиране от ОПОС 2014-2020</a:t>
            </a:r>
            <a:br>
              <a:rPr lang="bg-BG" sz="28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sz="2800" b="1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bg-BG" sz="2800" b="1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bg-BG" sz="2800" b="1" dirty="0">
              <a:solidFill>
                <a:schemeClr val="tx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1403648" y="188640"/>
            <a:ext cx="7524328" cy="62068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bg-BG" sz="1800" b="1" dirty="0">
              <a:solidFill>
                <a:schemeClr val="tx2">
                  <a:lumMod val="25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10" name="Picture 14" descr="Ger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600" y="79375"/>
            <a:ext cx="105886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4"/>
          <p:cNvSpPr txBox="1">
            <a:spLocks/>
          </p:cNvSpPr>
          <p:nvPr/>
        </p:nvSpPr>
        <p:spPr>
          <a:xfrm>
            <a:off x="1331640" y="219087"/>
            <a:ext cx="7524328" cy="62068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bg-BG" sz="18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на регионалното развитие и благоустройството</a:t>
            </a:r>
            <a:endParaRPr lang="bg-BG" sz="1800" b="1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3928" y="5973579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януари 2018 </a:t>
            </a:r>
            <a:r>
              <a:rPr lang="bg-BG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  <a:r>
              <a:rPr lang="bg-BG" b="1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bg-BG" b="1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chemeClr val="tx1"/>
                </a:solidFill>
              </a:rPr>
              <a:t>Информация и публичност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772816"/>
            <a:ext cx="8503920" cy="4572000"/>
          </a:xfrm>
        </p:spPr>
        <p:txBody>
          <a:bodyPr/>
          <a:lstStyle/>
          <a:p>
            <a:r>
              <a:rPr lang="bg-BG" dirty="0" smtClean="0"/>
              <a:t>Срещи с ВиК операторите </a:t>
            </a:r>
          </a:p>
          <a:p>
            <a:pPr marL="0" indent="0">
              <a:buNone/>
            </a:pPr>
            <a:r>
              <a:rPr lang="bg-BG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-регулярни </a:t>
            </a:r>
          </a:p>
          <a:p>
            <a:pPr marL="0" indent="0">
              <a:buNone/>
            </a:pPr>
            <a:r>
              <a:rPr lang="bg-BG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bg-BG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 Управителни комитети и Технически експертни съвети)</a:t>
            </a:r>
          </a:p>
          <a:p>
            <a:pPr marL="0" indent="0">
              <a:buNone/>
            </a:pPr>
            <a:r>
              <a:rPr lang="bg-BG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bg-BG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-допълнителни индивидуални (от 2017 г.)</a:t>
            </a:r>
          </a:p>
          <a:p>
            <a:pPr marL="0" indent="0">
              <a:buNone/>
            </a:pPr>
            <a:endParaRPr lang="bg-BG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g-BG" dirty="0" smtClean="0"/>
              <a:t>Срещи с асоциациите по </a:t>
            </a:r>
            <a:r>
              <a:rPr lang="bg-BG" dirty="0" err="1" smtClean="0"/>
              <a:t>ВиК</a:t>
            </a:r>
            <a:endParaRPr lang="bg-BG" dirty="0" smtClean="0"/>
          </a:p>
          <a:p>
            <a:pPr marL="0" indent="0">
              <a:buNone/>
            </a:pPr>
            <a:endParaRPr lang="bg-BG" dirty="0" smtClean="0"/>
          </a:p>
          <a:p>
            <a:r>
              <a:rPr lang="bg-BG" dirty="0" smtClean="0"/>
              <a:t>Публикации – до момента 85 бр.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08310"/>
      </p:ext>
    </p:extLst>
  </p:cSld>
  <p:clrMapOvr>
    <a:masterClrMapping/>
  </p:clrMapOvr>
  <p:transition spd="slow">
    <p:circl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34400" cy="1046984"/>
          </a:xfrm>
        </p:spPr>
        <p:txBody>
          <a:bodyPr>
            <a:normAutofit fontScale="90000"/>
          </a:bodyPr>
          <a:lstStyle/>
          <a:p>
            <a:r>
              <a:rPr lang="bg-BG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Предстоящи дейности преди подаване на формуляра за кандидатстване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bg-BG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Административни </a:t>
            </a:r>
            <a:r>
              <a:rPr lang="bg-BG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дейности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bg-BG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Съгласуване на проектното предложение с </a:t>
            </a:r>
            <a:r>
              <a:rPr lang="bg-BG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АВиК</a:t>
            </a:r>
            <a:r>
              <a:rPr lang="bg-BG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bg-BG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Анекс към договора между </a:t>
            </a:r>
            <a:r>
              <a:rPr lang="bg-BG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АВиК</a:t>
            </a:r>
            <a:r>
              <a:rPr lang="bg-BG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bg-BG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</a:t>
            </a:r>
            <a:r>
              <a:rPr lang="bg-BG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включване на инвестициите;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bg-BG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Промени в Бизнес </a:t>
            </a: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плана на </a:t>
            </a:r>
            <a:r>
              <a:rPr lang="bg-BG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</a:t>
            </a: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bg-BG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bg-BG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</a:t>
            </a:r>
          </a:p>
          <a:p>
            <a:pPr marL="274320" lvl="1" indent="0">
              <a:buNone/>
            </a:pPr>
            <a:endParaRPr lang="bg-BG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lvl="1"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</a:pPr>
            <a:r>
              <a:rPr lang="bg-BG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Дейности, свързани с изпълнението на проекта</a:t>
            </a:r>
          </a:p>
          <a:p>
            <a:pPr marL="548640" lvl="2"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</a:pPr>
            <a:r>
              <a:rPr lang="bg-B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Сформиране на Звено за управление на проекта към ВиКО;</a:t>
            </a:r>
          </a:p>
          <a:p>
            <a:pPr marL="548640" lvl="2">
              <a:buClr>
                <a:schemeClr val="accent1"/>
              </a:buClr>
              <a:buSzPct val="85000"/>
              <a:buFont typeface="Arial" panose="020B0604020202020204" pitchFamily="34" charset="0"/>
              <a:buChar char="•"/>
            </a:pPr>
            <a:r>
              <a:rPr lang="bg-B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Стартиране на тръжни процедури за </a:t>
            </a: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обекти </a:t>
            </a:r>
            <a:r>
              <a:rPr lang="bg-B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bg-B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висока готовно</a:t>
            </a: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endParaRPr lang="bg-B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941190861"/>
      </p:ext>
    </p:extLst>
  </p:cSld>
  <p:clrMapOvr>
    <a:masterClrMapping/>
  </p:clrMapOvr>
  <p:transition spd="slow">
    <p:circl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2852936"/>
            <a:ext cx="7467600" cy="12527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bg-BG" sz="28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за вниманието!</a:t>
            </a:r>
            <a:endParaRPr lang="bg-BG" sz="2800" b="1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4" descr="Ger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600" y="79375"/>
            <a:ext cx="105886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4"/>
          <p:cNvSpPr txBox="1">
            <a:spLocks/>
          </p:cNvSpPr>
          <p:nvPr/>
        </p:nvSpPr>
        <p:spPr>
          <a:xfrm>
            <a:off x="1331640" y="219087"/>
            <a:ext cx="7524328" cy="62068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bg-BG" sz="1800" b="1" dirty="0" smtClean="0">
                <a:solidFill>
                  <a:schemeClr val="tx2">
                    <a:lumMod val="10000"/>
                  </a:schemeClr>
                </a:solidFill>
                <a:latin typeface="Book Antiqua" pitchFamily="18" charset="0"/>
              </a:rPr>
              <a:t>Министерство на регионалното развитие и благоустройството</a:t>
            </a:r>
            <a:endParaRPr lang="bg-BG" sz="1800" b="1" dirty="0">
              <a:solidFill>
                <a:schemeClr val="tx2">
                  <a:lumMod val="1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13" name="Title 4"/>
          <p:cNvSpPr txBox="1">
            <a:spLocks/>
          </p:cNvSpPr>
          <p:nvPr/>
        </p:nvSpPr>
        <p:spPr>
          <a:xfrm>
            <a:off x="2195736" y="5589240"/>
            <a:ext cx="3762164" cy="62068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1800" b="1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www.mrrb.government.bg</a:t>
            </a:r>
            <a:endParaRPr lang="bg-BG" sz="1800" b="1" dirty="0">
              <a:solidFill>
                <a:schemeClr val="tx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95536" y="332656"/>
            <a:ext cx="7772400" cy="127605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altLang="bg-BG" sz="28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43326" y="1863530"/>
            <a:ext cx="8712968" cy="417646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endParaRPr lang="ru-RU" sz="2000" dirty="0" smtClean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7" name="Picture 14" descr="Ger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600" y="79375"/>
            <a:ext cx="105886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141907" y="259718"/>
            <a:ext cx="800209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889000">
              <a:lnSpc>
                <a:spcPct val="90000"/>
              </a:lnSpc>
              <a:spcAft>
                <a:spcPct val="35000"/>
              </a:spcAft>
            </a:pPr>
            <a:r>
              <a:rPr lang="bg-BG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Подпомагане регионалното инвестиционно планиране в отрасъл </a:t>
            </a:r>
            <a:r>
              <a:rPr lang="bg-BG" sz="28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</a:t>
            </a:r>
            <a:endParaRPr lang="bg-BG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774279"/>
              </p:ext>
            </p:extLst>
          </p:nvPr>
        </p:nvGraphicFramePr>
        <p:xfrm>
          <a:off x="755576" y="2636912"/>
          <a:ext cx="7412360" cy="38100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7412360"/>
              </a:tblGrid>
              <a:tr h="3819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/>
                        <a:t>Дейности</a:t>
                      </a:r>
                      <a:endParaRPr lang="bg-BG" sz="2000" b="1" dirty="0" smtClean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695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/>
                        <a:t>Регионални </a:t>
                      </a:r>
                      <a:r>
                        <a:rPr lang="bg-BG" sz="2000" dirty="0" err="1" smtClean="0"/>
                        <a:t>прединвестиционни</a:t>
                      </a:r>
                      <a:r>
                        <a:rPr lang="bg-BG" sz="2000" dirty="0" smtClean="0"/>
                        <a:t> проучвания (РПИП) и формуляри за кандидатстване за финансиране от фондовете на ЕС за  проектите в 14 обособени територии</a:t>
                      </a:r>
                      <a:endParaRPr lang="bg-BG" sz="2000" b="1" dirty="0" smtClean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633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/>
                        <a:t>Контрол на техническото качество на регионалните </a:t>
                      </a:r>
                      <a:r>
                        <a:rPr lang="bg-BG" sz="2000" dirty="0" err="1" smtClean="0"/>
                        <a:t>прединвестиционни</a:t>
                      </a:r>
                      <a:r>
                        <a:rPr lang="bg-BG" sz="2000" dirty="0" smtClean="0"/>
                        <a:t> проучвания и формулярите</a:t>
                      </a:r>
                      <a:r>
                        <a:rPr lang="bg-BG" sz="2000" baseline="0" dirty="0" smtClean="0"/>
                        <a:t> за кандидатстване</a:t>
                      </a:r>
                      <a:endParaRPr lang="en-US" sz="2000" dirty="0" smtClean="0"/>
                    </a:p>
                    <a:p>
                      <a:endParaRPr lang="en-US" sz="2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19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/>
                        <a:t>Актуализация на стойността на </a:t>
                      </a:r>
                      <a:r>
                        <a:rPr lang="bg-BG" sz="2000" dirty="0" err="1" smtClean="0"/>
                        <a:t>ВиК</a:t>
                      </a:r>
                      <a:r>
                        <a:rPr lang="bg-BG" sz="2000" dirty="0" smtClean="0"/>
                        <a:t> инфраструктурата;</a:t>
                      </a:r>
                      <a:endParaRPr lang="en-US" sz="20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757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bg-BG" sz="2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/>
                        <a:t>Управление, информация , публичност и други</a:t>
                      </a:r>
                      <a:endParaRPr lang="en-US" sz="20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logo-bg-cent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" r="470"/>
          <a:stretch>
            <a:fillRect/>
          </a:stretch>
        </p:blipFill>
        <p:spPr bwMode="auto">
          <a:xfrm>
            <a:off x="7850862" y="1460191"/>
            <a:ext cx="1005432" cy="806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31031" y="1412776"/>
            <a:ext cx="7685385" cy="115212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bg-BG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 № </a:t>
            </a:r>
            <a:r>
              <a:rPr lang="bg-BG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BG16M1OP002-1.001-0001-С01/10.02.2016 г.</a:t>
            </a:r>
            <a:endParaRPr lang="en-US" sz="1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bg-BG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Стойност</a:t>
            </a:r>
            <a:r>
              <a:rPr lang="en-US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bg-BG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59 194 263,78 </a:t>
            </a:r>
            <a:r>
              <a:rPr lang="bg-BG" sz="18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лв</a:t>
            </a:r>
            <a:r>
              <a:rPr lang="bg-BG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bg-BG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ДДС</a:t>
            </a:r>
            <a:endParaRPr lang="en-US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lvl="0" indent="0">
              <a:buNone/>
            </a:pPr>
            <a:r>
              <a:rPr lang="bg-BG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на изпълнение : 2016 – 2021 г. 	</a:t>
            </a:r>
            <a:endParaRPr lang="en-US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817337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515672" cy="902968"/>
          </a:xfrm>
        </p:spPr>
        <p:txBody>
          <a:bodyPr>
            <a:noAutofit/>
          </a:bodyPr>
          <a:lstStyle/>
          <a:p>
            <a:pPr lvl="0"/>
            <a:r>
              <a:rPr lang="bg-BG" sz="28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Регионални </a:t>
            </a:r>
            <a:r>
              <a:rPr lang="bg-BG" sz="2800" b="1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прединвестиционни</a:t>
            </a:r>
            <a:r>
              <a:rPr lang="bg-BG" sz="28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проучвания</a:t>
            </a:r>
            <a:br>
              <a:rPr lang="bg-BG" sz="28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/>
          </a:p>
        </p:txBody>
      </p:sp>
      <p:pic>
        <p:nvPicPr>
          <p:cNvPr id="1026" name="Picture 2" descr="C:\Users\ValchanovaD\Documents\Цветна карта-ВиКО\171024_W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98921"/>
            <a:ext cx="5400600" cy="3819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44008" y="5013176"/>
            <a:ext cx="4342185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bg-BG" sz="20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Бургас, Сливен, Шумен,</a:t>
            </a:r>
          </a:p>
          <a:p>
            <a:r>
              <a:rPr lang="bg-BG" sz="20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Пловдив, Кърджали, Ямбол, </a:t>
            </a:r>
          </a:p>
          <a:p>
            <a:r>
              <a:rPr lang="bg-BG" sz="20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Варна, Русе, Силистра, Добрич,</a:t>
            </a:r>
          </a:p>
          <a:p>
            <a:r>
              <a:rPr lang="bg-BG" sz="20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Видин, Враца, Перник, Стара Загора</a:t>
            </a:r>
            <a:endParaRPr lang="en-US" sz="20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940152" y="1772816"/>
            <a:ext cx="28803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g-BG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 административни области</a:t>
            </a:r>
            <a:r>
              <a:rPr lang="bg-BG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g-BG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51 агломерации над 10000 е.ж</a:t>
            </a:r>
            <a:r>
              <a:rPr lang="bg-BG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bg-BG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116 </a:t>
            </a:r>
            <a:r>
              <a:rPr lang="bg-BG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агломерации между 2000 и 10000 е.ж.</a:t>
            </a:r>
          </a:p>
        </p:txBody>
      </p:sp>
    </p:spTree>
    <p:extLst>
      <p:ext uri="{BB962C8B-B14F-4D97-AF65-F5344CB8AC3E}">
        <p14:creationId xmlns:p14="http://schemas.microsoft.com/office/powerpoint/2010/main" val="2885395084"/>
      </p:ext>
    </p:extLst>
  </p:cSld>
  <p:clrMapOvr>
    <a:masterClrMapping/>
  </p:clrMapOvr>
  <p:transition spd="slow"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988840"/>
            <a:ext cx="8194112" cy="4110208"/>
          </a:xfrm>
        </p:spPr>
        <p:txBody>
          <a:bodyPr>
            <a:normAutofit/>
          </a:bodyPr>
          <a:lstStyle/>
          <a:p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Съответствие с директива 91/271 в агломерациите над 10000 е.ж.</a:t>
            </a:r>
          </a:p>
          <a:p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Съответствие с директива 98/ 83/ ЕС относно качеството на питейните води</a:t>
            </a:r>
          </a:p>
          <a:p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Устойчивост на предоставяните </a:t>
            </a:r>
            <a:r>
              <a:rPr lang="bg-BG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</a:t>
            </a:r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услуги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007522"/>
      </p:ext>
    </p:extLst>
  </p:cSld>
  <p:clrMapOvr>
    <a:masterClrMapping/>
  </p:clrMapOvr>
  <p:transition spd="slow"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 дейности на проекта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Проучване и анализ на съществуващата </a:t>
            </a:r>
            <a:r>
              <a:rPr lang="bg-BG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</a:t>
            </a:r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инфраструктура;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Регионални </a:t>
            </a:r>
            <a:r>
              <a:rPr lang="bg-BG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прединвестиционни</a:t>
            </a:r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проучвания; </a:t>
            </a:r>
          </a:p>
          <a:p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Формуляр за кандидатстване на финансиране за агломерации над 10000 е.ж.;</a:t>
            </a:r>
          </a:p>
          <a:p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Идейни проекти за линейната инфраструктура в агломерации над 10000 е.ж.;</a:t>
            </a:r>
          </a:p>
          <a:p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Мерки в агломерациите под 10000 е.ж., извън формулярите за кандидатстване</a:t>
            </a:r>
          </a:p>
          <a:p>
            <a:endParaRPr lang="bg-BG" dirty="0" smtClean="0"/>
          </a:p>
          <a:p>
            <a:pPr marL="0" indent="0">
              <a:buNone/>
            </a:pPr>
            <a:endParaRPr lang="bg-BG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371536"/>
      </p:ext>
    </p:extLst>
  </p:cSld>
  <p:clrMapOvr>
    <a:masterClrMapping/>
  </p:clrMapOvr>
  <p:transition spd="slow"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chemeClr val="tx1"/>
                </a:solidFill>
              </a:rPr>
              <a:t>Проблеми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3334144" cy="4278216"/>
          </a:xfrm>
        </p:spPr>
        <p:txBody>
          <a:bodyPr/>
          <a:lstStyle/>
          <a:p>
            <a:r>
              <a:rPr lang="bg-BG" dirty="0" smtClean="0"/>
              <a:t>Водоснабдяване</a:t>
            </a:r>
          </a:p>
          <a:p>
            <a:endParaRPr lang="bg-BG" dirty="0"/>
          </a:p>
          <a:p>
            <a:endParaRPr lang="bg-BG" dirty="0" smtClean="0"/>
          </a:p>
          <a:p>
            <a:endParaRPr lang="bg-BG" dirty="0"/>
          </a:p>
          <a:p>
            <a:endParaRPr lang="bg-BG" dirty="0" smtClean="0"/>
          </a:p>
          <a:p>
            <a:endParaRPr lang="bg-BG" dirty="0"/>
          </a:p>
          <a:p>
            <a:r>
              <a:rPr lang="bg-BG" dirty="0" smtClean="0"/>
              <a:t>Канализация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90142" y="1700808"/>
            <a:ext cx="3960440" cy="193899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bg-BG" sz="2000" dirty="0" smtClean="0">
                <a:latin typeface="+mn-lt"/>
              </a:rPr>
              <a:t>Качество на водата;</a:t>
            </a:r>
          </a:p>
          <a:p>
            <a:r>
              <a:rPr lang="bg-BG" sz="2000" dirty="0" smtClean="0">
                <a:latin typeface="+mn-lt"/>
              </a:rPr>
              <a:t>Количество;</a:t>
            </a:r>
          </a:p>
          <a:p>
            <a:r>
              <a:rPr lang="bg-BG" sz="2000" dirty="0" smtClean="0">
                <a:latin typeface="+mn-lt"/>
              </a:rPr>
              <a:t>Непрекъснатост на водоснабдяването;</a:t>
            </a:r>
          </a:p>
          <a:p>
            <a:r>
              <a:rPr lang="bg-BG" sz="2000" dirty="0" smtClean="0">
                <a:latin typeface="+mn-lt"/>
              </a:rPr>
              <a:t>Високи загуби на вода;</a:t>
            </a:r>
          </a:p>
          <a:p>
            <a:r>
              <a:rPr lang="bg-BG" sz="2000" dirty="0" smtClean="0">
                <a:latin typeface="+mn-lt"/>
              </a:rPr>
              <a:t>Ниска енергийна ефективност </a:t>
            </a:r>
            <a:endParaRPr lang="en-US" sz="2000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90142" y="4293096"/>
            <a:ext cx="3960440" cy="193899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bg-BG" sz="2000" dirty="0" smtClean="0">
                <a:latin typeface="+mj-lt"/>
              </a:rPr>
              <a:t>Свързаност;</a:t>
            </a:r>
          </a:p>
          <a:p>
            <a:r>
              <a:rPr lang="bg-BG" sz="2000" dirty="0" err="1" smtClean="0">
                <a:latin typeface="+mj-lt"/>
              </a:rPr>
              <a:t>Заустване</a:t>
            </a:r>
            <a:r>
              <a:rPr lang="bg-BG" sz="2000" dirty="0" smtClean="0">
                <a:latin typeface="+mj-lt"/>
              </a:rPr>
              <a:t> на отпадъчни води в приемник без пречистване;</a:t>
            </a:r>
          </a:p>
          <a:p>
            <a:r>
              <a:rPr lang="bg-BG" sz="2000" dirty="0" smtClean="0">
                <a:latin typeface="+mj-lt"/>
              </a:rPr>
              <a:t>Ниска </a:t>
            </a:r>
            <a:r>
              <a:rPr lang="bg-BG" sz="2000" dirty="0" err="1" smtClean="0">
                <a:latin typeface="+mj-lt"/>
              </a:rPr>
              <a:t>проводимост</a:t>
            </a:r>
            <a:r>
              <a:rPr lang="bg-BG" sz="2000" dirty="0" smtClean="0">
                <a:latin typeface="+mj-lt"/>
              </a:rPr>
              <a:t>/ Наводнения;</a:t>
            </a:r>
          </a:p>
          <a:p>
            <a:r>
              <a:rPr lang="bg-BG" sz="2000" dirty="0" smtClean="0">
                <a:latin typeface="+mj-lt"/>
              </a:rPr>
              <a:t>Инфилтрация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04418981"/>
      </p:ext>
    </p:extLst>
  </p:cSld>
  <p:clrMapOvr>
    <a:masterClrMapping/>
  </p:clrMapOvr>
  <p:transition spd="slow"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9611201"/>
              </p:ext>
            </p:extLst>
          </p:nvPr>
        </p:nvGraphicFramePr>
        <p:xfrm>
          <a:off x="323529" y="1589196"/>
          <a:ext cx="8408398" cy="453992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975958"/>
                <a:gridCol w="6101107"/>
                <a:gridCol w="1331333"/>
              </a:tblGrid>
              <a:tr h="310321">
                <a:tc>
                  <a:txBody>
                    <a:bodyPr/>
                    <a:lstStyle/>
                    <a:p>
                      <a:pPr algn="l" fontAlgn="b"/>
                      <a:r>
                        <a:rPr lang="bg-BG" sz="2000" u="none" strike="noStrike" dirty="0">
                          <a:effectLst/>
                        </a:rPr>
                        <a:t>Етап</a:t>
                      </a:r>
                      <a:endParaRPr lang="bg-BG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g-BG" sz="2000" u="none" strike="noStrike" dirty="0">
                          <a:effectLst/>
                        </a:rPr>
                        <a:t>Дейности</a:t>
                      </a:r>
                      <a:endParaRPr lang="bg-BG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2000" u="none" strike="noStrike" dirty="0">
                          <a:effectLst/>
                        </a:rPr>
                        <a:t>Срок</a:t>
                      </a:r>
                      <a:endParaRPr lang="bg-BG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10321">
                <a:tc rowSpan="3">
                  <a:txBody>
                    <a:bodyPr/>
                    <a:lstStyle/>
                    <a:p>
                      <a:pPr algn="l" fontAlgn="ctr"/>
                      <a:r>
                        <a:rPr lang="bg-BG" sz="1600" u="none" strike="noStrike" dirty="0">
                          <a:effectLst/>
                        </a:rPr>
                        <a:t></a:t>
                      </a:r>
                      <a:r>
                        <a:rPr lang="bg-BG" sz="2000" u="none" strike="noStrike" dirty="0">
                          <a:effectLst/>
                        </a:rPr>
                        <a:t>Фаза </a:t>
                      </a:r>
                      <a:r>
                        <a:rPr lang="en-US" sz="2000" u="none" strike="noStrike" dirty="0">
                          <a:effectLst/>
                        </a:rPr>
                        <a:t>I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effectLst/>
                        </a:rPr>
                        <a:t>Събиране на </a:t>
                      </a:r>
                      <a:r>
                        <a:rPr lang="ru-RU" sz="1800" u="none" strike="noStrike" dirty="0" smtClean="0">
                          <a:effectLst/>
                        </a:rPr>
                        <a:t>данни, анализи и измервания;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rowSpan="3">
                  <a:txBody>
                    <a:bodyPr/>
                    <a:lstStyle/>
                    <a:p>
                      <a:pPr algn="r" fontAlgn="ctr"/>
                      <a:r>
                        <a:rPr lang="bg-BG" sz="1800" u="none" strike="noStrike" dirty="0" smtClean="0">
                          <a:effectLst/>
                        </a:rPr>
                        <a:t>Декември 2016 </a:t>
                      </a:r>
                      <a:r>
                        <a:rPr lang="bg-BG" sz="1800" u="none" strike="noStrike" dirty="0">
                          <a:effectLst/>
                        </a:rPr>
                        <a:t>г.</a:t>
                      </a:r>
                      <a:endParaRPr lang="bg-BG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103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effectLst/>
                        </a:rPr>
                        <a:t>Валидиране границите и товарите на </a:t>
                      </a:r>
                      <a:r>
                        <a:rPr lang="ru-RU" sz="1800" u="none" strike="noStrike" dirty="0" smtClean="0">
                          <a:effectLst/>
                        </a:rPr>
                        <a:t>агломерациите;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12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 smtClean="0">
                          <a:effectLst/>
                        </a:rPr>
                        <a:t>Сравнение на </a:t>
                      </a:r>
                      <a:r>
                        <a:rPr lang="ru-RU" sz="1800" u="none" strike="noStrike" dirty="0" err="1" smtClean="0">
                          <a:effectLst/>
                        </a:rPr>
                        <a:t>варианти</a:t>
                      </a:r>
                      <a:r>
                        <a:rPr lang="ru-RU" sz="1800" u="none" strike="noStrike" dirty="0" smtClean="0">
                          <a:effectLst/>
                        </a:rPr>
                        <a:t> и мерки </a:t>
                      </a:r>
                      <a:r>
                        <a:rPr lang="ru-RU" sz="1800" u="none" strike="noStrike" dirty="0">
                          <a:effectLst/>
                        </a:rPr>
                        <a:t>за </a:t>
                      </a:r>
                      <a:r>
                        <a:rPr lang="ru-RU" sz="1800" u="none" strike="noStrike" dirty="0" err="1">
                          <a:effectLst/>
                        </a:rPr>
                        <a:t>постигане</a:t>
                      </a:r>
                      <a:r>
                        <a:rPr lang="ru-RU" sz="1800" u="none" strike="noStrike" dirty="0">
                          <a:effectLst/>
                        </a:rPr>
                        <a:t> на  </a:t>
                      </a:r>
                      <a:r>
                        <a:rPr lang="ru-RU" sz="1800" u="none" strike="noStrike" dirty="0" err="1">
                          <a:effectLst/>
                        </a:rPr>
                        <a:t>съответствие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0321">
                <a:tc rowSpan="3">
                  <a:txBody>
                    <a:bodyPr/>
                    <a:lstStyle/>
                    <a:p>
                      <a:pPr algn="l" fontAlgn="ctr"/>
                      <a:r>
                        <a:rPr lang="bg-BG" sz="1600" u="none" strike="noStrike" dirty="0">
                          <a:effectLst/>
                        </a:rPr>
                        <a:t></a:t>
                      </a:r>
                      <a:r>
                        <a:rPr lang="bg-BG" sz="2000" u="none" strike="noStrike" dirty="0">
                          <a:effectLst/>
                        </a:rPr>
                        <a:t>Фаза </a:t>
                      </a:r>
                      <a:r>
                        <a:rPr lang="en-US" sz="2000" u="none" strike="noStrike" dirty="0">
                          <a:effectLst/>
                        </a:rPr>
                        <a:t>II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 smtClean="0">
                          <a:effectLst/>
                        </a:rPr>
                        <a:t>Предаване на прединвестиционни проучвания; 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g-BG" sz="1800" u="none" strike="noStrike" dirty="0" smtClean="0">
                          <a:effectLst/>
                        </a:rPr>
                        <a:t>Април </a:t>
                      </a:r>
                    </a:p>
                    <a:p>
                      <a:pPr algn="r" fontAlgn="ctr"/>
                      <a:r>
                        <a:rPr lang="bg-BG" sz="1800" u="none" strike="noStrike" dirty="0" smtClean="0">
                          <a:effectLst/>
                        </a:rPr>
                        <a:t>2017 </a:t>
                      </a:r>
                      <a:r>
                        <a:rPr lang="bg-BG" sz="1800" u="none" strike="noStrike" dirty="0">
                          <a:effectLst/>
                        </a:rPr>
                        <a:t>г.</a:t>
                      </a:r>
                      <a:endParaRPr lang="bg-BG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9121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 err="1" smtClean="0">
                          <a:effectLst/>
                        </a:rPr>
                        <a:t>Предаване</a:t>
                      </a:r>
                      <a:r>
                        <a:rPr lang="ru-RU" sz="1800" u="none" strike="noStrike" dirty="0" smtClean="0">
                          <a:effectLst/>
                        </a:rPr>
                        <a:t> на Формуляр </a:t>
                      </a:r>
                      <a:r>
                        <a:rPr lang="ru-RU" sz="1800" u="none" strike="noStrike" dirty="0">
                          <a:effectLst/>
                        </a:rPr>
                        <a:t>за </a:t>
                      </a:r>
                      <a:r>
                        <a:rPr lang="ru-RU" sz="1800" u="none" strike="noStrike" dirty="0" err="1">
                          <a:effectLst/>
                        </a:rPr>
                        <a:t>кандидатстване</a:t>
                      </a:r>
                      <a:r>
                        <a:rPr lang="ru-RU" sz="1800" u="none" strike="noStrike" dirty="0">
                          <a:effectLst/>
                        </a:rPr>
                        <a:t> за </a:t>
                      </a:r>
                      <a:r>
                        <a:rPr lang="ru-RU" sz="1800" u="none" strike="noStrike" dirty="0" err="1">
                          <a:effectLst/>
                        </a:rPr>
                        <a:t>европейско</a:t>
                      </a:r>
                      <a:r>
                        <a:rPr lang="ru-RU" sz="1800" u="none" strike="noStrike" dirty="0">
                          <a:effectLst/>
                        </a:rPr>
                        <a:t> </a:t>
                      </a:r>
                      <a:r>
                        <a:rPr lang="ru-RU" sz="1800" u="none" strike="noStrike" dirty="0" err="1">
                          <a:effectLst/>
                        </a:rPr>
                        <a:t>финансиране</a:t>
                      </a:r>
                      <a:r>
                        <a:rPr lang="ru-RU" sz="1800" u="none" strike="noStrike" dirty="0">
                          <a:effectLst/>
                        </a:rPr>
                        <a:t> за </a:t>
                      </a:r>
                      <a:r>
                        <a:rPr lang="ru-RU" sz="1800" u="none" strike="noStrike" dirty="0" err="1" smtClean="0">
                          <a:effectLst/>
                        </a:rPr>
                        <a:t>проектите</a:t>
                      </a:r>
                      <a:r>
                        <a:rPr lang="ru-RU" sz="1800" u="none" strike="noStrike" dirty="0" smtClean="0">
                          <a:effectLst/>
                        </a:rPr>
                        <a:t> </a:t>
                      </a:r>
                      <a:r>
                        <a:rPr lang="ru-RU" sz="1800" u="none" strike="noStrike" dirty="0">
                          <a:effectLst/>
                        </a:rPr>
                        <a:t>в </a:t>
                      </a:r>
                      <a:r>
                        <a:rPr lang="ru-RU" sz="1800" u="none" strike="noStrike" dirty="0" err="1">
                          <a:effectLst/>
                        </a:rPr>
                        <a:t>агломерациите</a:t>
                      </a:r>
                      <a:r>
                        <a:rPr lang="ru-RU" sz="1800" u="none" strike="noStrike" dirty="0">
                          <a:effectLst/>
                        </a:rPr>
                        <a:t> на 10 000 </a:t>
                      </a:r>
                      <a:r>
                        <a:rPr lang="ru-RU" sz="1800" u="none" strike="noStrike" dirty="0" err="1">
                          <a:effectLst/>
                        </a:rPr>
                        <a:t>е.ж</a:t>
                      </a:r>
                      <a:r>
                        <a:rPr lang="ru-RU" sz="1800" u="none" strike="noStrike" dirty="0">
                          <a:effectLst/>
                        </a:rPr>
                        <a:t>.;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g-BG" sz="1800" u="none" strike="noStrike" dirty="0" smtClean="0">
                          <a:effectLst/>
                        </a:rPr>
                        <a:t>Октомври  2017 </a:t>
                      </a:r>
                      <a:r>
                        <a:rPr lang="bg-BG" sz="1800" u="none" strike="noStrike" dirty="0">
                          <a:effectLst/>
                        </a:rPr>
                        <a:t>г.</a:t>
                      </a:r>
                      <a:endParaRPr lang="bg-BG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6112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 err="1">
                          <a:effectLst/>
                        </a:rPr>
                        <a:t>Идейни</a:t>
                      </a:r>
                      <a:r>
                        <a:rPr lang="ru-RU" sz="1800" u="none" strike="noStrike" dirty="0">
                          <a:effectLst/>
                        </a:rPr>
                        <a:t> </a:t>
                      </a:r>
                      <a:r>
                        <a:rPr lang="ru-RU" sz="1800" u="none" strike="noStrike" dirty="0" err="1">
                          <a:effectLst/>
                        </a:rPr>
                        <a:t>проекти</a:t>
                      </a:r>
                      <a:r>
                        <a:rPr lang="ru-RU" sz="1800" u="none" strike="noStrike" dirty="0">
                          <a:effectLst/>
                        </a:rPr>
                        <a:t> за линейна </a:t>
                      </a:r>
                      <a:r>
                        <a:rPr lang="ru-RU" sz="1800" u="none" strike="noStrike" dirty="0" err="1">
                          <a:effectLst/>
                        </a:rPr>
                        <a:t>ВиК</a:t>
                      </a:r>
                      <a:r>
                        <a:rPr lang="ru-RU" sz="1800" u="none" strike="noStrike" dirty="0">
                          <a:effectLst/>
                        </a:rPr>
                        <a:t> инфраструктура в обхвата на </a:t>
                      </a:r>
                      <a:r>
                        <a:rPr lang="ru-RU" sz="1800" u="none" strike="noStrike" dirty="0" err="1">
                          <a:effectLst/>
                        </a:rPr>
                        <a:t>инвестиционното</a:t>
                      </a:r>
                      <a:r>
                        <a:rPr lang="ru-RU" sz="1800" u="none" strike="noStrike" dirty="0">
                          <a:effectLst/>
                        </a:rPr>
                        <a:t> намерение; 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g-BG" sz="1800" u="none" strike="noStrike" dirty="0" smtClean="0">
                          <a:effectLst/>
                        </a:rPr>
                        <a:t>31.01.2018 </a:t>
                      </a:r>
                      <a:r>
                        <a:rPr lang="bg-BG" sz="1800" u="none" strike="noStrike" dirty="0">
                          <a:effectLst/>
                        </a:rPr>
                        <a:t>г.</a:t>
                      </a:r>
                      <a:endParaRPr lang="bg-BG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912157">
                <a:tc>
                  <a:txBody>
                    <a:bodyPr/>
                    <a:lstStyle/>
                    <a:p>
                      <a:pPr algn="l" fontAlgn="ctr"/>
                      <a:r>
                        <a:rPr lang="bg-BG" sz="2000" u="none" strike="noStrike" dirty="0">
                          <a:effectLst/>
                        </a:rPr>
                        <a:t>Фаза </a:t>
                      </a:r>
                      <a:r>
                        <a:rPr lang="en-US" sz="2000" u="none" strike="noStrike" dirty="0">
                          <a:effectLst/>
                        </a:rPr>
                        <a:t>III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 err="1">
                          <a:effectLst/>
                        </a:rPr>
                        <a:t>Прединвестиционни</a:t>
                      </a:r>
                      <a:r>
                        <a:rPr lang="ru-RU" sz="1800" u="none" strike="noStrike" dirty="0">
                          <a:effectLst/>
                        </a:rPr>
                        <a:t> </a:t>
                      </a:r>
                      <a:r>
                        <a:rPr lang="ru-RU" sz="1800" u="none" strike="noStrike" dirty="0" err="1">
                          <a:effectLst/>
                        </a:rPr>
                        <a:t>проучвания</a:t>
                      </a:r>
                      <a:r>
                        <a:rPr lang="ru-RU" sz="1800" u="none" strike="noStrike" dirty="0">
                          <a:effectLst/>
                        </a:rPr>
                        <a:t> за агломерации под 10 000 </a:t>
                      </a:r>
                      <a:r>
                        <a:rPr lang="ru-RU" sz="1800" u="none" strike="noStrike" dirty="0" err="1">
                          <a:effectLst/>
                        </a:rPr>
                        <a:t>е.ж</a:t>
                      </a:r>
                      <a:r>
                        <a:rPr lang="ru-RU" sz="1800" u="none" strike="noStrike" dirty="0">
                          <a:effectLst/>
                        </a:rPr>
                        <a:t>. за </a:t>
                      </a:r>
                      <a:r>
                        <a:rPr lang="ru-RU" sz="1800" u="none" strike="noStrike" dirty="0" err="1">
                          <a:effectLst/>
                        </a:rPr>
                        <a:t>мерките</a:t>
                      </a:r>
                      <a:r>
                        <a:rPr lang="ru-RU" sz="1800" u="none" strike="noStrike" dirty="0">
                          <a:effectLst/>
                        </a:rPr>
                        <a:t> </a:t>
                      </a:r>
                      <a:r>
                        <a:rPr lang="ru-RU" sz="1800" u="none" strike="noStrike" dirty="0" err="1">
                          <a:effectLst/>
                        </a:rPr>
                        <a:t>извън</a:t>
                      </a:r>
                      <a:r>
                        <a:rPr lang="ru-RU" sz="1800" u="none" strike="noStrike" dirty="0">
                          <a:effectLst/>
                        </a:rPr>
                        <a:t> </a:t>
                      </a:r>
                      <a:r>
                        <a:rPr lang="ru-RU" sz="1800" u="none" strike="noStrike" dirty="0" err="1">
                          <a:effectLst/>
                        </a:rPr>
                        <a:t>Формулярите</a:t>
                      </a:r>
                      <a:r>
                        <a:rPr lang="ru-RU" sz="1800" u="none" strike="noStrike" dirty="0">
                          <a:effectLst/>
                        </a:rPr>
                        <a:t> за </a:t>
                      </a:r>
                      <a:r>
                        <a:rPr lang="ru-RU" sz="1800" u="none" strike="noStrike" dirty="0" err="1">
                          <a:effectLst/>
                        </a:rPr>
                        <a:t>кандидатстване</a:t>
                      </a:r>
                      <a:r>
                        <a:rPr lang="ru-RU" sz="1800" u="none" strike="noStrike" dirty="0">
                          <a:effectLst/>
                        </a:rPr>
                        <a:t>  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g-BG" sz="1800" u="none" strike="noStrike" dirty="0" smtClean="0">
                          <a:effectLst/>
                        </a:rPr>
                        <a:t>Юли 2018 </a:t>
                      </a:r>
                      <a:r>
                        <a:rPr lang="bg-BG" sz="1800" u="none" strike="noStrike" dirty="0">
                          <a:effectLst/>
                        </a:rPr>
                        <a:t>г.</a:t>
                      </a:r>
                      <a:endParaRPr lang="bg-BG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863" y="332656"/>
            <a:ext cx="7878967" cy="576064"/>
          </a:xfrm>
        </p:spPr>
        <p:txBody>
          <a:bodyPr>
            <a:normAutofit/>
          </a:bodyPr>
          <a:lstStyle/>
          <a:p>
            <a:pPr algn="ctr"/>
            <a:r>
              <a:rPr lang="bg-BG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График на дейностите</a:t>
            </a:r>
            <a:endParaRPr lang="en-US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14" descr="Ger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1833"/>
            <a:ext cx="105886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5576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84632" cy="648072"/>
          </a:xfrm>
        </p:spPr>
        <p:txBody>
          <a:bodyPr>
            <a:normAutofit/>
          </a:bodyPr>
          <a:lstStyle/>
          <a:p>
            <a:r>
              <a:rPr lang="bg-BG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Изготвени доклади 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556792"/>
            <a:ext cx="4968552" cy="4968552"/>
          </a:xfrm>
        </p:spPr>
        <p:txBody>
          <a:bodyPr>
            <a:normAutofit/>
          </a:bodyPr>
          <a:lstStyle/>
          <a:p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Съществуващото положение;</a:t>
            </a:r>
          </a:p>
          <a:p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Стратегически варианти;</a:t>
            </a:r>
          </a:p>
          <a:p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Детайлни варианти;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g-BG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Инвестиционно </a:t>
            </a:r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намерение;</a:t>
            </a:r>
            <a:endParaRPr lang="bg-BG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Институционален </a:t>
            </a:r>
            <a:r>
              <a:rPr lang="bg-BG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на </a:t>
            </a:r>
            <a:r>
              <a:rPr lang="bg-BG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</a:t>
            </a:r>
            <a:r>
              <a:rPr lang="bg-BG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оператора;</a:t>
            </a:r>
            <a:endParaRPr lang="bg-BG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</a:t>
            </a:r>
            <a:r>
              <a:rPr lang="bg-BG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икономически </a:t>
            </a:r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анализ;</a:t>
            </a:r>
            <a:endParaRPr lang="bg-BG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g-BG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Екологични </a:t>
            </a:r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изисквания; </a:t>
            </a:r>
            <a:endParaRPr lang="bg-BG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</a:t>
            </a:r>
            <a:r>
              <a:rPr lang="bg-BG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обществените </a:t>
            </a:r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поръчки;</a:t>
            </a:r>
            <a:endParaRPr lang="bg-BG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g-BG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на формуляр за кандидатстване</a:t>
            </a:r>
          </a:p>
          <a:p>
            <a:endParaRPr lang="bg-BG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779" y="1265252"/>
            <a:ext cx="3556082" cy="31433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4590" y="3643283"/>
            <a:ext cx="3159410" cy="2276872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619" y="4770714"/>
            <a:ext cx="1289121" cy="1903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3991038"/>
      </p:ext>
    </p:extLst>
  </p:cSld>
  <p:clrMapOvr>
    <a:masterClrMapping/>
  </p:clrMapOvr>
  <p:transition spd="slow">
    <p:circl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06408" cy="902968"/>
          </a:xfrm>
        </p:spPr>
        <p:txBody>
          <a:bodyPr>
            <a:noAutofit/>
          </a:bodyPr>
          <a:lstStyle/>
          <a:p>
            <a:r>
              <a:rPr lang="bg-BG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Инвестиции в агломерациите над 10000 е.ж</a:t>
            </a:r>
            <a:r>
              <a:rPr lang="bg-BG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bg-BG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14-те области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g-BG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Инвестиции в агломерациите над 10000 е.ж. – индикативно: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bg-B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 довеждащи водопроводи – 15 км;</a:t>
            </a:r>
          </a:p>
          <a:p>
            <a:pPr lvl="1"/>
            <a:r>
              <a:rPr lang="bg-B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Реконструкция довеждащи водопроводи – 276 км;</a:t>
            </a:r>
          </a:p>
          <a:p>
            <a:pPr lvl="1"/>
            <a:r>
              <a:rPr lang="bg-B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 улична водопроводна мрежа – 10 км;</a:t>
            </a:r>
          </a:p>
          <a:p>
            <a:pPr lvl="1"/>
            <a:r>
              <a:rPr lang="bg-B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Реконструкция водопроводна мрежа </a:t>
            </a:r>
            <a:r>
              <a:rPr lang="bg-B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348 км;</a:t>
            </a:r>
          </a:p>
          <a:p>
            <a:pPr lvl="1"/>
            <a:r>
              <a:rPr lang="bg-B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 канализация -242 км;</a:t>
            </a:r>
          </a:p>
          <a:p>
            <a:pPr lvl="1"/>
            <a:r>
              <a:rPr lang="bg-B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Реконструкция канализация -129 км;</a:t>
            </a:r>
          </a:p>
          <a:p>
            <a:pPr lvl="1"/>
            <a:r>
              <a:rPr lang="bg-B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 ПСОВ (</a:t>
            </a:r>
            <a:r>
              <a:rPr lang="bg-B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</a:t>
            </a:r>
            <a:r>
              <a:rPr lang="bg-B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.Бургас) – 2;</a:t>
            </a:r>
          </a:p>
          <a:p>
            <a:pPr lvl="1"/>
            <a:r>
              <a:rPr lang="bg-B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Реконструкция ПСОВ -11;</a:t>
            </a:r>
          </a:p>
          <a:p>
            <a:pPr lvl="1"/>
            <a:r>
              <a:rPr lang="bg-B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 ПСПВ (Шумен)-1 </a:t>
            </a:r>
          </a:p>
          <a:p>
            <a:endParaRPr lang="bg-BG" dirty="0"/>
          </a:p>
          <a:p>
            <a:r>
              <a:rPr lang="bg-BG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Общо, без ДДС – 1, 3 млрд. лв.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765737"/>
      </p:ext>
    </p:extLst>
  </p:cSld>
  <p:clrMapOvr>
    <a:masterClrMapping/>
  </p:clrMapOvr>
  <p:transition spd="slow">
    <p:circl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6430</TotalTime>
  <Words>558</Words>
  <Application>Microsoft Office PowerPoint</Application>
  <PresentationFormat>On-screen Show (4:3)</PresentationFormat>
  <Paragraphs>116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  Регионални прединвестиционни проучвания  за ВиК в 14 административни области и формуляри за кандидатстване за финансиране от ОПОС 2014-2020  </vt:lpstr>
      <vt:lpstr>PowerPoint Presentation</vt:lpstr>
      <vt:lpstr>Регионални прединвестиционни проучвания </vt:lpstr>
      <vt:lpstr>Цели</vt:lpstr>
      <vt:lpstr>Основни дейности на проекта</vt:lpstr>
      <vt:lpstr>Проблеми</vt:lpstr>
      <vt:lpstr>График на дейностите</vt:lpstr>
      <vt:lpstr>Изготвени доклади </vt:lpstr>
      <vt:lpstr>Инвестиции в агломерациите над 10000 е.ж.  в 14-те области</vt:lpstr>
      <vt:lpstr>Информация и публичност</vt:lpstr>
      <vt:lpstr>Предстоящи дейности преди подаване на формуляра за кандидатстване</vt:lpstr>
      <vt:lpstr>PowerPoint Presentation</vt:lpstr>
    </vt:vector>
  </TitlesOfParts>
  <Company>mzg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Maya</dc:creator>
  <cp:lastModifiedBy>Malina Kroumova</cp:lastModifiedBy>
  <cp:revision>1005</cp:revision>
  <cp:lastPrinted>2017-10-24T08:47:13Z</cp:lastPrinted>
  <dcterms:created xsi:type="dcterms:W3CDTF">2011-10-24T09:35:10Z</dcterms:created>
  <dcterms:modified xsi:type="dcterms:W3CDTF">2018-01-29T12:47:43Z</dcterms:modified>
</cp:coreProperties>
</file>